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0"/>
    <p:sldId id="257" r:id="rId41"/>
    <p:sldId id="258" r:id="rId42"/>
    <p:sldId id="259" r:id="rId43"/>
    <p:sldId id="260" r:id="rId44"/>
    <p:sldId id="261" r:id="rId4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Kollektif" charset="1" panose="020B0604020101010102"/>
      <p:regular r:id="rId10"/>
    </p:embeddedFont>
    <p:embeddedFont>
      <p:font typeface="Kollektif Bold" charset="1" panose="020B0604020101010102"/>
      <p:regular r:id="rId11"/>
    </p:embeddedFont>
    <p:embeddedFont>
      <p:font typeface="Kollektif Italics" charset="1" panose="020B0604020101010102"/>
      <p:regular r:id="rId12"/>
    </p:embeddedFont>
    <p:embeddedFont>
      <p:font typeface="Kollektif Bold Italics" charset="1" panose="020B0604020101010102"/>
      <p:regular r:id="rId13"/>
    </p:embeddedFont>
    <p:embeddedFont>
      <p:font typeface="Roboto" charset="1" panose="02000000000000000000"/>
      <p:regular r:id="rId14"/>
    </p:embeddedFont>
    <p:embeddedFont>
      <p:font typeface="Roboto Bold" charset="1" panose="02000000000000000000"/>
      <p:regular r:id="rId15"/>
    </p:embeddedFont>
    <p:embeddedFont>
      <p:font typeface="Roboto Italics" charset="1" panose="02000000000000000000"/>
      <p:regular r:id="rId16"/>
    </p:embeddedFont>
    <p:embeddedFont>
      <p:font typeface="Roboto Bold Italics" charset="1" panose="02000000000000000000"/>
      <p:regular r:id="rId17"/>
    </p:embeddedFont>
    <p:embeddedFont>
      <p:font typeface="Blanka" charset="1" panose="00000000000000000000"/>
      <p:regular r:id="rId18"/>
    </p:embeddedFont>
    <p:embeddedFont>
      <p:font typeface="Public Sans" charset="1" panose="00000000000000000000"/>
      <p:regular r:id="rId19"/>
    </p:embeddedFont>
    <p:embeddedFont>
      <p:font typeface="Public Sans Bold" charset="1" panose="00000000000000000000"/>
      <p:regular r:id="rId20"/>
    </p:embeddedFont>
    <p:embeddedFont>
      <p:font typeface="Public Sans Italics" charset="1" panose="00000000000000000000"/>
      <p:regular r:id="rId21"/>
    </p:embeddedFont>
    <p:embeddedFont>
      <p:font typeface="Public Sans Bold Italics" charset="1" panose="00000000000000000000"/>
      <p:regular r:id="rId22"/>
    </p:embeddedFont>
    <p:embeddedFont>
      <p:font typeface="Public Sans Thin" charset="1" panose="00000000000000000000"/>
      <p:regular r:id="rId23"/>
    </p:embeddedFont>
    <p:embeddedFont>
      <p:font typeface="Public Sans Thin Italics" charset="1" panose="00000000000000000000"/>
      <p:regular r:id="rId24"/>
    </p:embeddedFont>
    <p:embeddedFont>
      <p:font typeface="Public Sans Medium" charset="1" panose="00000000000000000000"/>
      <p:regular r:id="rId25"/>
    </p:embeddedFont>
    <p:embeddedFont>
      <p:font typeface="Public Sans Medium Italics" charset="1" panose="00000000000000000000"/>
      <p:regular r:id="rId26"/>
    </p:embeddedFont>
    <p:embeddedFont>
      <p:font typeface="Public Sans Heavy" charset="1" panose="00000000000000000000"/>
      <p:regular r:id="rId27"/>
    </p:embeddedFont>
    <p:embeddedFont>
      <p:font typeface="Public Sans Heavy Italics" charset="1" panose="00000000000000000000"/>
      <p:regular r:id="rId28"/>
    </p:embeddedFont>
    <p:embeddedFont>
      <p:font typeface="Blinker" charset="1" panose="02000000000000000000"/>
      <p:regular r:id="rId29"/>
    </p:embeddedFont>
    <p:embeddedFont>
      <p:font typeface="Blinker Bold" charset="1" panose="02000000000000000000"/>
      <p:regular r:id="rId30"/>
    </p:embeddedFont>
    <p:embeddedFont>
      <p:font typeface="Blinker Thin" charset="1" panose="02000000000000000000"/>
      <p:regular r:id="rId31"/>
    </p:embeddedFont>
    <p:embeddedFont>
      <p:font typeface="Open Sans" charset="1" panose="020B0606030504020204"/>
      <p:regular r:id="rId32"/>
    </p:embeddedFont>
    <p:embeddedFont>
      <p:font typeface="Open Sans Bold" charset="1" panose="020B0806030504020204"/>
      <p:regular r:id="rId33"/>
    </p:embeddedFont>
    <p:embeddedFont>
      <p:font typeface="Open Sans Italics" charset="1" panose="020B0606030504020204"/>
      <p:regular r:id="rId34"/>
    </p:embeddedFont>
    <p:embeddedFont>
      <p:font typeface="Open Sans Bold Italics" charset="1" panose="020B0806030504020204"/>
      <p:regular r:id="rId35"/>
    </p:embeddedFont>
    <p:embeddedFont>
      <p:font typeface="Open Sans Light" charset="1" panose="020B0306030504020204"/>
      <p:regular r:id="rId36"/>
    </p:embeddedFont>
    <p:embeddedFont>
      <p:font typeface="Open Sans Light Italics" charset="1" panose="020B0306030504020204"/>
      <p:regular r:id="rId37"/>
    </p:embeddedFont>
    <p:embeddedFont>
      <p:font typeface="Open Sans Ultra-Bold" charset="1" panose="00000000000000000000"/>
      <p:regular r:id="rId38"/>
    </p:embeddedFont>
    <p:embeddedFont>
      <p:font typeface="Open Sans Ultra-Bold Italics" charset="1" panose="00000000000000000000"/>
      <p:regular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slides/slide1.xml" Type="http://schemas.openxmlformats.org/officeDocument/2006/relationships/slide"/><Relationship Id="rId41" Target="slides/slide2.xml" Type="http://schemas.openxmlformats.org/officeDocument/2006/relationships/slide"/><Relationship Id="rId42" Target="slides/slide3.xml" Type="http://schemas.openxmlformats.org/officeDocument/2006/relationships/slide"/><Relationship Id="rId43" Target="slides/slide4.xml" Type="http://schemas.openxmlformats.org/officeDocument/2006/relationships/slide"/><Relationship Id="rId44" Target="slides/slide5.xml" Type="http://schemas.openxmlformats.org/officeDocument/2006/relationships/slide"/><Relationship Id="rId45" Target="slides/slide6.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jpeg>
</file>

<file path=ppt/media/image12.png>
</file>

<file path=ppt/media/image13.jpeg>
</file>

<file path=ppt/media/image14.png>
</file>

<file path=ppt/media/image15.svg>
</file>

<file path=ppt/media/image16.png>
</file>

<file path=ppt/media/image17.svg>
</file>

<file path=ppt/media/image2.sv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11.jpe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2.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6.png" Type="http://schemas.openxmlformats.org/officeDocument/2006/relationships/image"/><Relationship Id="rId5" Target="../media/image17.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8072B"/>
        </a:solidFill>
      </p:bgPr>
    </p:bg>
    <p:spTree>
      <p:nvGrpSpPr>
        <p:cNvPr id="1" name=""/>
        <p:cNvGrpSpPr/>
        <p:nvPr/>
      </p:nvGrpSpPr>
      <p:grpSpPr>
        <a:xfrm>
          <a:off x="0" y="0"/>
          <a:ext cx="0" cy="0"/>
          <a:chOff x="0" y="0"/>
          <a:chExt cx="0" cy="0"/>
        </a:xfrm>
      </p:grpSpPr>
      <p:sp>
        <p:nvSpPr>
          <p:cNvPr name="Freeform 2" id="2"/>
          <p:cNvSpPr/>
          <p:nvPr/>
        </p:nvSpPr>
        <p:spPr>
          <a:xfrm flipH="false" flipV="false" rot="0">
            <a:off x="9606671" y="0"/>
            <a:ext cx="8681329" cy="10784260"/>
          </a:xfrm>
          <a:custGeom>
            <a:avLst/>
            <a:gdLst/>
            <a:ahLst/>
            <a:cxnLst/>
            <a:rect r="r" b="b" t="t" l="l"/>
            <a:pathLst>
              <a:path h="10784260" w="8681329">
                <a:moveTo>
                  <a:pt x="0" y="0"/>
                </a:moveTo>
                <a:lnTo>
                  <a:pt x="8681329" y="0"/>
                </a:lnTo>
                <a:lnTo>
                  <a:pt x="8681329" y="10784260"/>
                </a:lnTo>
                <a:lnTo>
                  <a:pt x="0" y="107842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0" y="6513606"/>
            <a:ext cx="18393801" cy="851980"/>
          </a:xfrm>
          <a:prstGeom prst="rect">
            <a:avLst/>
          </a:prstGeom>
        </p:spPr>
        <p:txBody>
          <a:bodyPr anchor="t" rtlCol="false" tIns="0" lIns="0" bIns="0" rIns="0">
            <a:spAutoFit/>
          </a:bodyPr>
          <a:lstStyle/>
          <a:p>
            <a:pPr>
              <a:lnSpc>
                <a:spcPts val="5809"/>
              </a:lnSpc>
            </a:pPr>
            <a:r>
              <a:rPr lang="en-US" sz="5280" spc="2624">
                <a:solidFill>
                  <a:srgbClr val="FFFFFF"/>
                </a:solidFill>
                <a:latin typeface="Kollektif Bold"/>
              </a:rPr>
              <a:t>CREATED,INNOVATE,PUBLISH</a:t>
            </a:r>
          </a:p>
        </p:txBody>
      </p:sp>
      <p:sp>
        <p:nvSpPr>
          <p:cNvPr name="TextBox 4" id="4"/>
          <p:cNvSpPr txBox="true"/>
          <p:nvPr/>
        </p:nvSpPr>
        <p:spPr>
          <a:xfrm rot="0">
            <a:off x="0" y="3707658"/>
            <a:ext cx="13695775" cy="2272548"/>
          </a:xfrm>
          <a:prstGeom prst="rect">
            <a:avLst/>
          </a:prstGeom>
        </p:spPr>
        <p:txBody>
          <a:bodyPr anchor="t" rtlCol="false" tIns="0" lIns="0" bIns="0" rIns="0">
            <a:spAutoFit/>
          </a:bodyPr>
          <a:lstStyle/>
          <a:p>
            <a:pPr>
              <a:lnSpc>
                <a:spcPts val="17427"/>
              </a:lnSpc>
            </a:pPr>
            <a:r>
              <a:rPr lang="en-US" sz="15842" spc="1695">
                <a:solidFill>
                  <a:srgbClr val="FFFFFF"/>
                </a:solidFill>
                <a:latin typeface="Public Sans"/>
              </a:rPr>
              <a:t>NODE TECH</a:t>
            </a:r>
          </a:p>
        </p:txBody>
      </p:sp>
      <p:sp>
        <p:nvSpPr>
          <p:cNvPr name="Freeform 5" id="5"/>
          <p:cNvSpPr/>
          <p:nvPr/>
        </p:nvSpPr>
        <p:spPr>
          <a:xfrm flipH="false" flipV="false" rot="0">
            <a:off x="-928092" y="7365586"/>
            <a:ext cx="12832964" cy="303325"/>
          </a:xfrm>
          <a:custGeom>
            <a:avLst/>
            <a:gdLst/>
            <a:ahLst/>
            <a:cxnLst/>
            <a:rect r="r" b="b" t="t" l="l"/>
            <a:pathLst>
              <a:path h="303325" w="12832964">
                <a:moveTo>
                  <a:pt x="0" y="0"/>
                </a:moveTo>
                <a:lnTo>
                  <a:pt x="12832964" y="0"/>
                </a:lnTo>
                <a:lnTo>
                  <a:pt x="12832964" y="303325"/>
                </a:lnTo>
                <a:lnTo>
                  <a:pt x="0" y="30332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4842959" y="502116"/>
            <a:ext cx="2756083" cy="2752638"/>
          </a:xfrm>
          <a:custGeom>
            <a:avLst/>
            <a:gdLst/>
            <a:ahLst/>
            <a:cxnLst/>
            <a:rect r="r" b="b" t="t" l="l"/>
            <a:pathLst>
              <a:path h="2752638" w="2756083">
                <a:moveTo>
                  <a:pt x="0" y="0"/>
                </a:moveTo>
                <a:lnTo>
                  <a:pt x="2756083" y="0"/>
                </a:lnTo>
                <a:lnTo>
                  <a:pt x="2756083" y="2752638"/>
                </a:lnTo>
                <a:lnTo>
                  <a:pt x="0" y="2752638"/>
                </a:lnTo>
                <a:lnTo>
                  <a:pt x="0" y="0"/>
                </a:lnTo>
                <a:close/>
              </a:path>
            </a:pathLst>
          </a:custGeom>
          <a:blipFill>
            <a:blip r:embed="rId6">
              <a:alphaModFix amt="63000"/>
              <a:extLst>
                <a:ext uri="{96DAC541-7B7A-43D3-8B79-37D633B846F1}">
                  <asvg:svgBlip xmlns:asvg="http://schemas.microsoft.com/office/drawing/2016/SVG/main" r:embed="rId7"/>
                </a:ext>
              </a:extLst>
            </a:blip>
            <a:stretch>
              <a:fillRect l="0" t="0" r="0" b="0"/>
            </a:stretch>
          </a:blipFill>
        </p:spPr>
      </p:sp>
      <p:sp>
        <p:nvSpPr>
          <p:cNvPr name="TextBox 7" id="7"/>
          <p:cNvSpPr txBox="true"/>
          <p:nvPr/>
        </p:nvSpPr>
        <p:spPr>
          <a:xfrm rot="0">
            <a:off x="3793945" y="654165"/>
            <a:ext cx="4854110" cy="1362201"/>
          </a:xfrm>
          <a:prstGeom prst="rect">
            <a:avLst/>
          </a:prstGeom>
        </p:spPr>
        <p:txBody>
          <a:bodyPr anchor="t" rtlCol="false" tIns="0" lIns="0" bIns="0" rIns="0">
            <a:spAutoFit/>
          </a:bodyPr>
          <a:lstStyle/>
          <a:p>
            <a:pPr algn="ctr">
              <a:lnSpc>
                <a:spcPts val="11181"/>
              </a:lnSpc>
            </a:pPr>
            <a:r>
              <a:rPr lang="en-US" sz="7986">
                <a:solidFill>
                  <a:srgbClr val="FFFFFF"/>
                </a:solidFill>
                <a:latin typeface="Blanka Bold"/>
              </a:rPr>
              <a:t>Node</a:t>
            </a:r>
          </a:p>
        </p:txBody>
      </p:sp>
      <p:sp>
        <p:nvSpPr>
          <p:cNvPr name="TextBox 8" id="8"/>
          <p:cNvSpPr txBox="true"/>
          <p:nvPr/>
        </p:nvSpPr>
        <p:spPr>
          <a:xfrm rot="0">
            <a:off x="3793945" y="1578579"/>
            <a:ext cx="4854110" cy="1500061"/>
          </a:xfrm>
          <a:prstGeom prst="rect">
            <a:avLst/>
          </a:prstGeom>
        </p:spPr>
        <p:txBody>
          <a:bodyPr anchor="t" rtlCol="false" tIns="0" lIns="0" bIns="0" rIns="0">
            <a:spAutoFit/>
          </a:bodyPr>
          <a:lstStyle/>
          <a:p>
            <a:pPr algn="ctr">
              <a:lnSpc>
                <a:spcPts val="12398"/>
              </a:lnSpc>
            </a:pPr>
            <a:r>
              <a:rPr lang="en-US" sz="8856">
                <a:solidFill>
                  <a:srgbClr val="FFFFFF"/>
                </a:solidFill>
                <a:latin typeface="Blinker Bold"/>
              </a:rPr>
              <a:t>TECH</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8072B"/>
        </a:solidFill>
      </p:bgPr>
    </p:bg>
    <p:spTree>
      <p:nvGrpSpPr>
        <p:cNvPr id="1" name=""/>
        <p:cNvGrpSpPr/>
        <p:nvPr/>
      </p:nvGrpSpPr>
      <p:grpSpPr>
        <a:xfrm>
          <a:off x="0" y="0"/>
          <a:ext cx="0" cy="0"/>
          <a:chOff x="0" y="0"/>
          <a:chExt cx="0" cy="0"/>
        </a:xfrm>
      </p:grpSpPr>
      <p:sp>
        <p:nvSpPr>
          <p:cNvPr name="Freeform 2" id="2"/>
          <p:cNvSpPr/>
          <p:nvPr/>
        </p:nvSpPr>
        <p:spPr>
          <a:xfrm flipH="false" flipV="true" rot="-10800000">
            <a:off x="-6262132" y="-5834901"/>
            <a:ext cx="14581663" cy="18113867"/>
          </a:xfrm>
          <a:custGeom>
            <a:avLst/>
            <a:gdLst/>
            <a:ahLst/>
            <a:cxnLst/>
            <a:rect r="r" b="b" t="t" l="l"/>
            <a:pathLst>
              <a:path h="18113867" w="14581663">
                <a:moveTo>
                  <a:pt x="0" y="18113867"/>
                </a:moveTo>
                <a:lnTo>
                  <a:pt x="14581664" y="18113867"/>
                </a:lnTo>
                <a:lnTo>
                  <a:pt x="14581664" y="0"/>
                </a:lnTo>
                <a:lnTo>
                  <a:pt x="0" y="0"/>
                </a:lnTo>
                <a:lnTo>
                  <a:pt x="0" y="18113867"/>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7210529" y="4296180"/>
            <a:ext cx="5618304" cy="1695638"/>
          </a:xfrm>
          <a:prstGeom prst="rect">
            <a:avLst/>
          </a:prstGeom>
        </p:spPr>
        <p:txBody>
          <a:bodyPr anchor="t" rtlCol="false" tIns="0" lIns="0" bIns="0" rIns="0">
            <a:spAutoFit/>
          </a:bodyPr>
          <a:lstStyle/>
          <a:p>
            <a:pPr>
              <a:lnSpc>
                <a:spcPts val="3368"/>
              </a:lnSpc>
              <a:spcBef>
                <a:spcPct val="0"/>
              </a:spcBef>
            </a:pPr>
            <a:r>
              <a:rPr lang="en-US" sz="2406">
                <a:solidFill>
                  <a:srgbClr val="FFFFFF"/>
                </a:solidFill>
                <a:latin typeface="Kollektif"/>
              </a:rPr>
              <a:t>Implement a web page with interactive academic articles created by our authors and certified collaborators, thus facilitating learning for our various users</a:t>
            </a:r>
          </a:p>
        </p:txBody>
      </p:sp>
      <p:sp>
        <p:nvSpPr>
          <p:cNvPr name="Freeform 4" id="4"/>
          <p:cNvSpPr/>
          <p:nvPr/>
        </p:nvSpPr>
        <p:spPr>
          <a:xfrm flipH="false" flipV="false" rot="0">
            <a:off x="5838512" y="3367612"/>
            <a:ext cx="1222090" cy="1222090"/>
          </a:xfrm>
          <a:custGeom>
            <a:avLst/>
            <a:gdLst/>
            <a:ahLst/>
            <a:cxnLst/>
            <a:rect r="r" b="b" t="t" l="l"/>
            <a:pathLst>
              <a:path h="1222090" w="1222090">
                <a:moveTo>
                  <a:pt x="0" y="0"/>
                </a:moveTo>
                <a:lnTo>
                  <a:pt x="1222090" y="0"/>
                </a:lnTo>
                <a:lnTo>
                  <a:pt x="1222090" y="1222089"/>
                </a:lnTo>
                <a:lnTo>
                  <a:pt x="0" y="122208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7210529" y="3608351"/>
            <a:ext cx="5618304" cy="664410"/>
          </a:xfrm>
          <a:prstGeom prst="rect">
            <a:avLst/>
          </a:prstGeom>
        </p:spPr>
        <p:txBody>
          <a:bodyPr anchor="t" rtlCol="false" tIns="0" lIns="0" bIns="0" rIns="0">
            <a:spAutoFit/>
          </a:bodyPr>
          <a:lstStyle/>
          <a:p>
            <a:pPr>
              <a:lnSpc>
                <a:spcPts val="5473"/>
              </a:lnSpc>
              <a:spcBef>
                <a:spcPct val="0"/>
              </a:spcBef>
            </a:pPr>
            <a:r>
              <a:rPr lang="en-US" sz="3909">
                <a:solidFill>
                  <a:srgbClr val="FFFFFF"/>
                </a:solidFill>
                <a:latin typeface="Roboto Bold"/>
              </a:rPr>
              <a:t>Mission:</a:t>
            </a:r>
          </a:p>
        </p:txBody>
      </p:sp>
      <p:sp>
        <p:nvSpPr>
          <p:cNvPr name="Freeform 6" id="6"/>
          <p:cNvSpPr/>
          <p:nvPr/>
        </p:nvSpPr>
        <p:spPr>
          <a:xfrm flipH="false" flipV="true" rot="0">
            <a:off x="11464097" y="-2333643"/>
            <a:ext cx="14581663" cy="18113867"/>
          </a:xfrm>
          <a:custGeom>
            <a:avLst/>
            <a:gdLst/>
            <a:ahLst/>
            <a:cxnLst/>
            <a:rect r="r" b="b" t="t" l="l"/>
            <a:pathLst>
              <a:path h="18113867" w="14581663">
                <a:moveTo>
                  <a:pt x="0" y="18113868"/>
                </a:moveTo>
                <a:lnTo>
                  <a:pt x="14581663" y="18113868"/>
                </a:lnTo>
                <a:lnTo>
                  <a:pt x="14581663" y="0"/>
                </a:lnTo>
                <a:lnTo>
                  <a:pt x="0" y="0"/>
                </a:lnTo>
                <a:lnTo>
                  <a:pt x="0" y="18113868"/>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7210529" y="6968855"/>
            <a:ext cx="4579166" cy="2015517"/>
          </a:xfrm>
          <a:prstGeom prst="rect">
            <a:avLst/>
          </a:prstGeom>
        </p:spPr>
        <p:txBody>
          <a:bodyPr anchor="t" rtlCol="false" tIns="0" lIns="0" bIns="0" rIns="0">
            <a:spAutoFit/>
          </a:bodyPr>
          <a:lstStyle/>
          <a:p>
            <a:pPr>
              <a:lnSpc>
                <a:spcPts val="2686"/>
              </a:lnSpc>
              <a:spcBef>
                <a:spcPct val="0"/>
              </a:spcBef>
            </a:pPr>
            <a:r>
              <a:rPr lang="en-US" sz="1919">
                <a:solidFill>
                  <a:srgbClr val="FFFFFF"/>
                </a:solidFill>
                <a:latin typeface="Kollektif"/>
              </a:rPr>
              <a:t>That all types of students both self-taught and academics who wish to be short-term collaborators in our website and form strategic alliances with different universities that are interested in our project in order to be next to the students.</a:t>
            </a:r>
          </a:p>
        </p:txBody>
      </p:sp>
      <p:sp>
        <p:nvSpPr>
          <p:cNvPr name="Freeform 8" id="8"/>
          <p:cNvSpPr/>
          <p:nvPr/>
        </p:nvSpPr>
        <p:spPr>
          <a:xfrm flipH="false" flipV="false" rot="0">
            <a:off x="5838512" y="6503407"/>
            <a:ext cx="1222090" cy="1222090"/>
          </a:xfrm>
          <a:custGeom>
            <a:avLst/>
            <a:gdLst/>
            <a:ahLst/>
            <a:cxnLst/>
            <a:rect r="r" b="b" t="t" l="l"/>
            <a:pathLst>
              <a:path h="1222090" w="1222090">
                <a:moveTo>
                  <a:pt x="0" y="0"/>
                </a:moveTo>
                <a:lnTo>
                  <a:pt x="1222090" y="0"/>
                </a:lnTo>
                <a:lnTo>
                  <a:pt x="1222090" y="1222090"/>
                </a:lnTo>
                <a:lnTo>
                  <a:pt x="0" y="122209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7210529" y="6382343"/>
            <a:ext cx="5845985" cy="545415"/>
          </a:xfrm>
          <a:prstGeom prst="rect">
            <a:avLst/>
          </a:prstGeom>
        </p:spPr>
        <p:txBody>
          <a:bodyPr anchor="t" rtlCol="false" tIns="0" lIns="0" bIns="0" rIns="0">
            <a:spAutoFit/>
          </a:bodyPr>
          <a:lstStyle/>
          <a:p>
            <a:pPr>
              <a:lnSpc>
                <a:spcPts val="4366"/>
              </a:lnSpc>
              <a:spcBef>
                <a:spcPct val="0"/>
              </a:spcBef>
            </a:pPr>
            <a:r>
              <a:rPr lang="en-US" sz="3118">
                <a:solidFill>
                  <a:srgbClr val="FFFFFF"/>
                </a:solidFill>
                <a:latin typeface="Roboto Bold"/>
              </a:rPr>
              <a:t>Vission:</a:t>
            </a:r>
          </a:p>
        </p:txBody>
      </p:sp>
      <p:sp>
        <p:nvSpPr>
          <p:cNvPr name="TextBox 10" id="10"/>
          <p:cNvSpPr txBox="true"/>
          <p:nvPr/>
        </p:nvSpPr>
        <p:spPr>
          <a:xfrm rot="0">
            <a:off x="3422550" y="2212383"/>
            <a:ext cx="11442900" cy="1009650"/>
          </a:xfrm>
          <a:prstGeom prst="rect">
            <a:avLst/>
          </a:prstGeom>
        </p:spPr>
        <p:txBody>
          <a:bodyPr anchor="t" rtlCol="false" tIns="0" lIns="0" bIns="0" rIns="0">
            <a:spAutoFit/>
          </a:bodyPr>
          <a:lstStyle/>
          <a:p>
            <a:pPr algn="ctr">
              <a:lnSpc>
                <a:spcPts val="7920"/>
              </a:lnSpc>
            </a:pPr>
            <a:r>
              <a:rPr lang="en-US" sz="6600">
                <a:solidFill>
                  <a:srgbClr val="FFFFFF"/>
                </a:solidFill>
                <a:latin typeface="Roboto Bold"/>
              </a:rPr>
              <a:t>General objectives :</a:t>
            </a:r>
          </a:p>
        </p:txBody>
      </p:sp>
      <p:sp>
        <p:nvSpPr>
          <p:cNvPr name="Freeform 11" id="11"/>
          <p:cNvSpPr/>
          <p:nvPr/>
        </p:nvSpPr>
        <p:spPr>
          <a:xfrm flipH="false" flipV="false" rot="0">
            <a:off x="1405829" y="608477"/>
            <a:ext cx="2116139" cy="2113493"/>
          </a:xfrm>
          <a:custGeom>
            <a:avLst/>
            <a:gdLst/>
            <a:ahLst/>
            <a:cxnLst/>
            <a:rect r="r" b="b" t="t" l="l"/>
            <a:pathLst>
              <a:path h="2113493" w="2116139">
                <a:moveTo>
                  <a:pt x="0" y="0"/>
                </a:moveTo>
                <a:lnTo>
                  <a:pt x="2116139" y="0"/>
                </a:lnTo>
                <a:lnTo>
                  <a:pt x="2116139" y="2113493"/>
                </a:lnTo>
                <a:lnTo>
                  <a:pt x="0" y="2113493"/>
                </a:lnTo>
                <a:lnTo>
                  <a:pt x="0" y="0"/>
                </a:lnTo>
                <a:close/>
              </a:path>
            </a:pathLst>
          </a:custGeom>
          <a:blipFill>
            <a:blip r:embed="rId6">
              <a:alphaModFix amt="63000"/>
              <a:extLst>
                <a:ext uri="{96DAC541-7B7A-43D3-8B79-37D633B846F1}">
                  <asvg:svgBlip xmlns:asvg="http://schemas.microsoft.com/office/drawing/2016/SVG/main" r:embed="rId7"/>
                </a:ext>
              </a:extLst>
            </a:blip>
            <a:stretch>
              <a:fillRect l="0" t="0" r="0" b="0"/>
            </a:stretch>
          </a:blipFill>
        </p:spPr>
      </p:sp>
      <p:sp>
        <p:nvSpPr>
          <p:cNvPr name="TextBox 12" id="12"/>
          <p:cNvSpPr txBox="true"/>
          <p:nvPr/>
        </p:nvSpPr>
        <p:spPr>
          <a:xfrm rot="0">
            <a:off x="600390" y="735248"/>
            <a:ext cx="3727018" cy="1035880"/>
          </a:xfrm>
          <a:prstGeom prst="rect">
            <a:avLst/>
          </a:prstGeom>
        </p:spPr>
        <p:txBody>
          <a:bodyPr anchor="t" rtlCol="false" tIns="0" lIns="0" bIns="0" rIns="0">
            <a:spAutoFit/>
          </a:bodyPr>
          <a:lstStyle/>
          <a:p>
            <a:pPr algn="ctr">
              <a:lnSpc>
                <a:spcPts val="8585"/>
              </a:lnSpc>
            </a:pPr>
            <a:r>
              <a:rPr lang="en-US" sz="6132">
                <a:solidFill>
                  <a:srgbClr val="FFFFFF"/>
                </a:solidFill>
                <a:latin typeface="Blanka Bold"/>
              </a:rPr>
              <a:t>Node</a:t>
            </a:r>
          </a:p>
        </p:txBody>
      </p:sp>
      <p:sp>
        <p:nvSpPr>
          <p:cNvPr name="TextBox 13" id="13"/>
          <p:cNvSpPr txBox="true"/>
          <p:nvPr/>
        </p:nvSpPr>
        <p:spPr>
          <a:xfrm rot="0">
            <a:off x="600390" y="1425969"/>
            <a:ext cx="3727018" cy="1160780"/>
          </a:xfrm>
          <a:prstGeom prst="rect">
            <a:avLst/>
          </a:prstGeom>
        </p:spPr>
        <p:txBody>
          <a:bodyPr anchor="t" rtlCol="false" tIns="0" lIns="0" bIns="0" rIns="0">
            <a:spAutoFit/>
          </a:bodyPr>
          <a:lstStyle/>
          <a:p>
            <a:pPr algn="ctr">
              <a:lnSpc>
                <a:spcPts val="9520"/>
              </a:lnSpc>
            </a:pPr>
            <a:r>
              <a:rPr lang="en-US" sz="6800">
                <a:solidFill>
                  <a:srgbClr val="FFFFFF"/>
                </a:solidFill>
                <a:latin typeface="Blinker Bold"/>
              </a:rPr>
              <a:t>TECH</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924613">
            <a:off x="-5115632" y="1173111"/>
            <a:ext cx="12616791" cy="10933094"/>
          </a:xfrm>
          <a:custGeom>
            <a:avLst/>
            <a:gdLst/>
            <a:ahLst/>
            <a:cxnLst/>
            <a:rect r="r" b="b" t="t" l="l"/>
            <a:pathLst>
              <a:path h="10933094" w="12616791">
                <a:moveTo>
                  <a:pt x="0" y="0"/>
                </a:moveTo>
                <a:lnTo>
                  <a:pt x="12616791" y="0"/>
                </a:lnTo>
                <a:lnTo>
                  <a:pt x="12616791" y="10933095"/>
                </a:lnTo>
                <a:lnTo>
                  <a:pt x="0" y="1093309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664941" y="895350"/>
            <a:ext cx="6649682" cy="1137285"/>
          </a:xfrm>
          <a:prstGeom prst="rect">
            <a:avLst/>
          </a:prstGeom>
        </p:spPr>
        <p:txBody>
          <a:bodyPr anchor="t" rtlCol="false" tIns="0" lIns="0" bIns="0" rIns="0">
            <a:spAutoFit/>
          </a:bodyPr>
          <a:lstStyle/>
          <a:p>
            <a:pPr algn="ctr">
              <a:lnSpc>
                <a:spcPts val="9240"/>
              </a:lnSpc>
            </a:pPr>
            <a:r>
              <a:rPr lang="en-US" sz="6600">
                <a:solidFill>
                  <a:srgbClr val="18072B"/>
                </a:solidFill>
                <a:latin typeface="Roboto Bold"/>
              </a:rPr>
              <a:t>Why this project :</a:t>
            </a:r>
          </a:p>
        </p:txBody>
      </p:sp>
      <p:sp>
        <p:nvSpPr>
          <p:cNvPr name="TextBox 4" id="4"/>
          <p:cNvSpPr txBox="true"/>
          <p:nvPr/>
        </p:nvSpPr>
        <p:spPr>
          <a:xfrm rot="0">
            <a:off x="11447725" y="2685452"/>
            <a:ext cx="5456396" cy="6344430"/>
          </a:xfrm>
          <a:prstGeom prst="rect">
            <a:avLst/>
          </a:prstGeom>
        </p:spPr>
        <p:txBody>
          <a:bodyPr anchor="t" rtlCol="false" tIns="0" lIns="0" bIns="0" rIns="0">
            <a:spAutoFit/>
          </a:bodyPr>
          <a:lstStyle/>
          <a:p>
            <a:pPr algn="just">
              <a:lnSpc>
                <a:spcPts val="4577"/>
              </a:lnSpc>
            </a:pPr>
            <a:r>
              <a:rPr lang="en-US" sz="3269">
                <a:solidFill>
                  <a:srgbClr val="18072B"/>
                </a:solidFill>
                <a:latin typeface="Kollektif"/>
              </a:rPr>
              <a:t>We chose this topic to be able to reach more students or people who want to learn, seek to go further and improve themselves. That's where we come in. Node Tech is in charge of helping students. Where we offer small articles with concise information, being brief and to the point.</a:t>
            </a:r>
          </a:p>
        </p:txBody>
      </p:sp>
      <p:sp>
        <p:nvSpPr>
          <p:cNvPr name="Freeform 5" id="5"/>
          <p:cNvSpPr/>
          <p:nvPr/>
        </p:nvSpPr>
        <p:spPr>
          <a:xfrm flipH="false" flipV="false" rot="0">
            <a:off x="1832719" y="2260028"/>
            <a:ext cx="8237970" cy="6769854"/>
          </a:xfrm>
          <a:custGeom>
            <a:avLst/>
            <a:gdLst/>
            <a:ahLst/>
            <a:cxnLst/>
            <a:rect r="r" b="b" t="t" l="l"/>
            <a:pathLst>
              <a:path h="6769854" w="8237970">
                <a:moveTo>
                  <a:pt x="0" y="0"/>
                </a:moveTo>
                <a:lnTo>
                  <a:pt x="8237970" y="0"/>
                </a:lnTo>
                <a:lnTo>
                  <a:pt x="8237970" y="6769854"/>
                </a:lnTo>
                <a:lnTo>
                  <a:pt x="0" y="6769854"/>
                </a:lnTo>
                <a:lnTo>
                  <a:pt x="0" y="0"/>
                </a:lnTo>
                <a:close/>
              </a:path>
            </a:pathLst>
          </a:custGeom>
          <a:blipFill>
            <a:blip r:embed="rId4"/>
            <a:stretch>
              <a:fillRect l="-7467" t="0" r="-7467" b="0"/>
            </a:stretch>
          </a:blipFill>
        </p:spPr>
      </p:sp>
      <p:sp>
        <p:nvSpPr>
          <p:cNvPr name="Freeform 6" id="6"/>
          <p:cNvSpPr/>
          <p:nvPr/>
        </p:nvSpPr>
        <p:spPr>
          <a:xfrm flipH="false" flipV="false" rot="-10800000">
            <a:off x="11037224" y="2190501"/>
            <a:ext cx="5883071" cy="139054"/>
          </a:xfrm>
          <a:custGeom>
            <a:avLst/>
            <a:gdLst/>
            <a:ahLst/>
            <a:cxnLst/>
            <a:rect r="r" b="b" t="t" l="l"/>
            <a:pathLst>
              <a:path h="139054" w="5883071">
                <a:moveTo>
                  <a:pt x="0" y="0"/>
                </a:moveTo>
                <a:lnTo>
                  <a:pt x="5883071" y="0"/>
                </a:lnTo>
                <a:lnTo>
                  <a:pt x="5883071" y="139054"/>
                </a:lnTo>
                <a:lnTo>
                  <a:pt x="0" y="13905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924613">
            <a:off x="-3923104" y="3843214"/>
            <a:ext cx="9735137" cy="8435994"/>
          </a:xfrm>
          <a:custGeom>
            <a:avLst/>
            <a:gdLst/>
            <a:ahLst/>
            <a:cxnLst/>
            <a:rect r="r" b="b" t="t" l="l"/>
            <a:pathLst>
              <a:path h="8435994" w="9735137">
                <a:moveTo>
                  <a:pt x="0" y="0"/>
                </a:moveTo>
                <a:lnTo>
                  <a:pt x="9735136" y="0"/>
                </a:lnTo>
                <a:lnTo>
                  <a:pt x="9735136" y="8435994"/>
                </a:lnTo>
                <a:lnTo>
                  <a:pt x="0" y="84359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5400000">
            <a:off x="3526286" y="9557581"/>
            <a:ext cx="14044299" cy="331956"/>
          </a:xfrm>
          <a:custGeom>
            <a:avLst/>
            <a:gdLst/>
            <a:ahLst/>
            <a:cxnLst/>
            <a:rect r="r" b="b" t="t" l="l"/>
            <a:pathLst>
              <a:path h="331956" w="14044299">
                <a:moveTo>
                  <a:pt x="0" y="0"/>
                </a:moveTo>
                <a:lnTo>
                  <a:pt x="14044299" y="0"/>
                </a:lnTo>
                <a:lnTo>
                  <a:pt x="14044299" y="331956"/>
                </a:lnTo>
                <a:lnTo>
                  <a:pt x="0" y="33195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10800000">
            <a:off x="11601636" y="1607773"/>
            <a:ext cx="14189483" cy="335388"/>
          </a:xfrm>
          <a:custGeom>
            <a:avLst/>
            <a:gdLst/>
            <a:ahLst/>
            <a:cxnLst/>
            <a:rect r="r" b="b" t="t" l="l"/>
            <a:pathLst>
              <a:path h="335388" w="14189483">
                <a:moveTo>
                  <a:pt x="0" y="0"/>
                </a:moveTo>
                <a:lnTo>
                  <a:pt x="14189482" y="0"/>
                </a:lnTo>
                <a:lnTo>
                  <a:pt x="14189482" y="335388"/>
                </a:lnTo>
                <a:lnTo>
                  <a:pt x="0" y="3353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9152516">
            <a:off x="-3331802" y="-3309216"/>
            <a:ext cx="9735137" cy="8435994"/>
          </a:xfrm>
          <a:custGeom>
            <a:avLst/>
            <a:gdLst/>
            <a:ahLst/>
            <a:cxnLst/>
            <a:rect r="r" b="b" t="t" l="l"/>
            <a:pathLst>
              <a:path h="8435994" w="9735137">
                <a:moveTo>
                  <a:pt x="0" y="0"/>
                </a:moveTo>
                <a:lnTo>
                  <a:pt x="9735137" y="0"/>
                </a:lnTo>
                <a:lnTo>
                  <a:pt x="9735137" y="8435993"/>
                </a:lnTo>
                <a:lnTo>
                  <a:pt x="0" y="8435993"/>
                </a:lnTo>
                <a:lnTo>
                  <a:pt x="0" y="0"/>
                </a:lnTo>
                <a:close/>
              </a:path>
            </a:pathLst>
          </a:custGeom>
          <a:blipFill>
            <a:blip r:embed="rId2">
              <a:alphaModFix amt="72000"/>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337960" y="2221731"/>
            <a:ext cx="7428611" cy="7036569"/>
            <a:chOff x="0" y="0"/>
            <a:chExt cx="1956507" cy="1853253"/>
          </a:xfrm>
        </p:grpSpPr>
        <p:sp>
          <p:nvSpPr>
            <p:cNvPr name="Freeform 7" id="7"/>
            <p:cNvSpPr/>
            <p:nvPr/>
          </p:nvSpPr>
          <p:spPr>
            <a:xfrm flipH="false" flipV="false" rot="0">
              <a:off x="0" y="0"/>
              <a:ext cx="1956507" cy="1853253"/>
            </a:xfrm>
            <a:custGeom>
              <a:avLst/>
              <a:gdLst/>
              <a:ahLst/>
              <a:cxnLst/>
              <a:rect r="r" b="b" t="t" l="l"/>
              <a:pathLst>
                <a:path h="1853253" w="1956507">
                  <a:moveTo>
                    <a:pt x="0" y="0"/>
                  </a:moveTo>
                  <a:lnTo>
                    <a:pt x="1956507" y="0"/>
                  </a:lnTo>
                  <a:lnTo>
                    <a:pt x="1956507" y="1853253"/>
                  </a:lnTo>
                  <a:lnTo>
                    <a:pt x="0" y="1853253"/>
                  </a:lnTo>
                  <a:close/>
                </a:path>
              </a:pathLst>
            </a:custGeom>
            <a:solidFill>
              <a:srgbClr val="28094B"/>
            </a:solidFill>
          </p:spPr>
        </p:sp>
        <p:sp>
          <p:nvSpPr>
            <p:cNvPr name="TextBox 8" id="8"/>
            <p:cNvSpPr txBox="true"/>
            <p:nvPr/>
          </p:nvSpPr>
          <p:spPr>
            <a:xfrm>
              <a:off x="0" y="-19050"/>
              <a:ext cx="1956507" cy="1872303"/>
            </a:xfrm>
            <a:prstGeom prst="rect">
              <a:avLst/>
            </a:prstGeom>
          </p:spPr>
          <p:txBody>
            <a:bodyPr anchor="ctr" rtlCol="false" tIns="50800" lIns="50800" bIns="50800" rIns="50800"/>
            <a:lstStyle/>
            <a:p>
              <a:pPr algn="ctr">
                <a:lnSpc>
                  <a:spcPts val="1869"/>
                </a:lnSpc>
              </a:pPr>
            </a:p>
          </p:txBody>
        </p:sp>
      </p:grpSp>
      <p:sp>
        <p:nvSpPr>
          <p:cNvPr name="Freeform 9" id="9"/>
          <p:cNvSpPr/>
          <p:nvPr/>
        </p:nvSpPr>
        <p:spPr>
          <a:xfrm flipH="false" flipV="false" rot="-10800000">
            <a:off x="1337960" y="1860043"/>
            <a:ext cx="7032997" cy="166234"/>
          </a:xfrm>
          <a:custGeom>
            <a:avLst/>
            <a:gdLst/>
            <a:ahLst/>
            <a:cxnLst/>
            <a:rect r="r" b="b" t="t" l="l"/>
            <a:pathLst>
              <a:path h="166234" w="7032997">
                <a:moveTo>
                  <a:pt x="0" y="0"/>
                </a:moveTo>
                <a:lnTo>
                  <a:pt x="7032997" y="0"/>
                </a:lnTo>
                <a:lnTo>
                  <a:pt x="7032997" y="166235"/>
                </a:lnTo>
                <a:lnTo>
                  <a:pt x="0" y="16623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10946845" y="2026278"/>
            <a:ext cx="7341155" cy="7417204"/>
          </a:xfrm>
          <a:custGeom>
            <a:avLst/>
            <a:gdLst/>
            <a:ahLst/>
            <a:cxnLst/>
            <a:rect r="r" b="b" t="t" l="l"/>
            <a:pathLst>
              <a:path h="7417204" w="7341155">
                <a:moveTo>
                  <a:pt x="0" y="0"/>
                </a:moveTo>
                <a:lnTo>
                  <a:pt x="7341155" y="0"/>
                </a:lnTo>
                <a:lnTo>
                  <a:pt x="7341155" y="7417203"/>
                </a:lnTo>
                <a:lnTo>
                  <a:pt x="0" y="7417203"/>
                </a:lnTo>
                <a:lnTo>
                  <a:pt x="0" y="0"/>
                </a:lnTo>
                <a:close/>
              </a:path>
            </a:pathLst>
          </a:custGeom>
          <a:blipFill>
            <a:blip r:embed="rId6"/>
            <a:stretch>
              <a:fillRect l="-6850" t="0" r="-71905" b="0"/>
            </a:stretch>
          </a:blipFill>
        </p:spPr>
      </p:sp>
      <p:sp>
        <p:nvSpPr>
          <p:cNvPr name="TextBox 11" id="11"/>
          <p:cNvSpPr txBox="true"/>
          <p:nvPr/>
        </p:nvSpPr>
        <p:spPr>
          <a:xfrm rot="0">
            <a:off x="1511453" y="2275293"/>
            <a:ext cx="6902844" cy="6506838"/>
          </a:xfrm>
          <a:prstGeom prst="rect">
            <a:avLst/>
          </a:prstGeom>
        </p:spPr>
        <p:txBody>
          <a:bodyPr anchor="t" rtlCol="false" tIns="0" lIns="0" bIns="0" rIns="0">
            <a:spAutoFit/>
          </a:bodyPr>
          <a:lstStyle/>
          <a:p>
            <a:pPr algn="just">
              <a:lnSpc>
                <a:spcPts val="5091"/>
              </a:lnSpc>
            </a:pPr>
            <a:r>
              <a:rPr lang="en-US" sz="3637">
                <a:solidFill>
                  <a:srgbClr val="FFFFFF"/>
                </a:solidFill>
                <a:latin typeface="Kollektif"/>
              </a:rPr>
              <a:t>We are directed to the student community because we would like to be part of their formation, giving them a little knowledge of their own community. We provide the page, but the students themselves are the ones who provide the information, thus being a page suitable for the student community.</a:t>
            </a:r>
          </a:p>
        </p:txBody>
      </p:sp>
      <p:sp>
        <p:nvSpPr>
          <p:cNvPr name="TextBox 12" id="12"/>
          <p:cNvSpPr txBox="true"/>
          <p:nvPr/>
        </p:nvSpPr>
        <p:spPr>
          <a:xfrm rot="0">
            <a:off x="1158101" y="772923"/>
            <a:ext cx="8301038" cy="887095"/>
          </a:xfrm>
          <a:prstGeom prst="rect">
            <a:avLst/>
          </a:prstGeom>
        </p:spPr>
        <p:txBody>
          <a:bodyPr anchor="t" rtlCol="false" tIns="0" lIns="0" bIns="0" rIns="0">
            <a:spAutoFit/>
          </a:bodyPr>
          <a:lstStyle/>
          <a:p>
            <a:pPr algn="ctr">
              <a:lnSpc>
                <a:spcPts val="7279"/>
              </a:lnSpc>
            </a:pPr>
            <a:r>
              <a:rPr lang="en-US" sz="5199">
                <a:solidFill>
                  <a:srgbClr val="000000"/>
                </a:solidFill>
                <a:latin typeface="Open Sans Bold"/>
              </a:rPr>
              <a:t>To whom it is addressed :</a:t>
            </a:r>
          </a:p>
        </p:txBody>
      </p:sp>
      <p:sp>
        <p:nvSpPr>
          <p:cNvPr name="TextBox 13" id="13"/>
          <p:cNvSpPr txBox="true"/>
          <p:nvPr/>
        </p:nvSpPr>
        <p:spPr>
          <a:xfrm rot="0">
            <a:off x="8816582" y="-171450"/>
            <a:ext cx="9525" cy="1566544"/>
          </a:xfrm>
          <a:prstGeom prst="rect">
            <a:avLst/>
          </a:prstGeom>
        </p:spPr>
        <p:txBody>
          <a:bodyPr anchor="t" rtlCol="false" tIns="0" lIns="0" bIns="0" rIns="0">
            <a:spAutoFit/>
          </a:bodyPr>
          <a:lstStyle/>
          <a:p>
            <a:pPr algn="ctr">
              <a:lnSpc>
                <a:spcPts val="12880"/>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421" t="0" r="-20999" b="-5493"/>
            </a:stretch>
          </a:blipFill>
        </p:spPr>
      </p:sp>
      <p:sp>
        <p:nvSpPr>
          <p:cNvPr name="Freeform 3" id="3"/>
          <p:cNvSpPr/>
          <p:nvPr/>
        </p:nvSpPr>
        <p:spPr>
          <a:xfrm flipH="false" flipV="false" rot="0">
            <a:off x="9144000" y="-242495"/>
            <a:ext cx="9547799" cy="11860619"/>
          </a:xfrm>
          <a:custGeom>
            <a:avLst/>
            <a:gdLst/>
            <a:ahLst/>
            <a:cxnLst/>
            <a:rect r="r" b="b" t="t" l="l"/>
            <a:pathLst>
              <a:path h="11860619" w="9547799">
                <a:moveTo>
                  <a:pt x="0" y="0"/>
                </a:moveTo>
                <a:lnTo>
                  <a:pt x="9547799" y="0"/>
                </a:lnTo>
                <a:lnTo>
                  <a:pt x="9547799" y="11860620"/>
                </a:lnTo>
                <a:lnTo>
                  <a:pt x="0" y="118606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9144000" y="725703"/>
            <a:ext cx="9144000" cy="8835594"/>
            <a:chOff x="0" y="0"/>
            <a:chExt cx="2408296" cy="2327070"/>
          </a:xfrm>
        </p:grpSpPr>
        <p:sp>
          <p:nvSpPr>
            <p:cNvPr name="Freeform 5" id="5"/>
            <p:cNvSpPr/>
            <p:nvPr/>
          </p:nvSpPr>
          <p:spPr>
            <a:xfrm flipH="false" flipV="false" rot="0">
              <a:off x="0" y="0"/>
              <a:ext cx="2408296" cy="2327070"/>
            </a:xfrm>
            <a:custGeom>
              <a:avLst/>
              <a:gdLst/>
              <a:ahLst/>
              <a:cxnLst/>
              <a:rect r="r" b="b" t="t" l="l"/>
              <a:pathLst>
                <a:path h="2327070" w="2408296">
                  <a:moveTo>
                    <a:pt x="0" y="0"/>
                  </a:moveTo>
                  <a:lnTo>
                    <a:pt x="2408296" y="0"/>
                  </a:lnTo>
                  <a:lnTo>
                    <a:pt x="2408296" y="2327070"/>
                  </a:lnTo>
                  <a:lnTo>
                    <a:pt x="0" y="2327070"/>
                  </a:lnTo>
                  <a:close/>
                </a:path>
              </a:pathLst>
            </a:custGeom>
            <a:solidFill>
              <a:srgbClr val="FFFFFF"/>
            </a:solidFill>
          </p:spPr>
        </p:sp>
        <p:sp>
          <p:nvSpPr>
            <p:cNvPr name="TextBox 6" id="6"/>
            <p:cNvSpPr txBox="true"/>
            <p:nvPr/>
          </p:nvSpPr>
          <p:spPr>
            <a:xfrm>
              <a:off x="0" y="-57150"/>
              <a:ext cx="2408296" cy="2384220"/>
            </a:xfrm>
            <a:prstGeom prst="rect">
              <a:avLst/>
            </a:prstGeom>
          </p:spPr>
          <p:txBody>
            <a:bodyPr anchor="ctr" rtlCol="false" tIns="50800" lIns="50800" bIns="50800" rIns="50800"/>
            <a:lstStyle/>
            <a:p>
              <a:pPr algn="ctr">
                <a:lnSpc>
                  <a:spcPts val="3115"/>
                </a:lnSpc>
              </a:pPr>
            </a:p>
          </p:txBody>
        </p:sp>
      </p:grpSp>
      <p:sp>
        <p:nvSpPr>
          <p:cNvPr name="Freeform 7" id="7"/>
          <p:cNvSpPr/>
          <p:nvPr/>
        </p:nvSpPr>
        <p:spPr>
          <a:xfrm flipH="false" flipV="false" rot="0">
            <a:off x="10978801" y="1339598"/>
            <a:ext cx="5878197" cy="1848960"/>
          </a:xfrm>
          <a:custGeom>
            <a:avLst/>
            <a:gdLst/>
            <a:ahLst/>
            <a:cxnLst/>
            <a:rect r="r" b="b" t="t" l="l"/>
            <a:pathLst>
              <a:path h="1848960" w="5878197">
                <a:moveTo>
                  <a:pt x="0" y="0"/>
                </a:moveTo>
                <a:lnTo>
                  <a:pt x="5878197" y="0"/>
                </a:lnTo>
                <a:lnTo>
                  <a:pt x="5878197" y="1848960"/>
                </a:lnTo>
                <a:lnTo>
                  <a:pt x="0" y="184896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11387930" y="1939275"/>
            <a:ext cx="5059939" cy="573405"/>
          </a:xfrm>
          <a:prstGeom prst="rect">
            <a:avLst/>
          </a:prstGeom>
        </p:spPr>
        <p:txBody>
          <a:bodyPr anchor="t" rtlCol="false" tIns="0" lIns="0" bIns="0" rIns="0">
            <a:spAutoFit/>
          </a:bodyPr>
          <a:lstStyle/>
          <a:p>
            <a:pPr algn="ctr">
              <a:lnSpc>
                <a:spcPts val="4620"/>
              </a:lnSpc>
            </a:pPr>
            <a:r>
              <a:rPr lang="en-US" sz="3300">
                <a:solidFill>
                  <a:srgbClr val="000000"/>
                </a:solidFill>
                <a:latin typeface="Roboto Bold"/>
              </a:rPr>
              <a:t>ESPECTATIVES:</a:t>
            </a:r>
          </a:p>
        </p:txBody>
      </p:sp>
      <p:sp>
        <p:nvSpPr>
          <p:cNvPr name="TextBox 9" id="9"/>
          <p:cNvSpPr txBox="true"/>
          <p:nvPr/>
        </p:nvSpPr>
        <p:spPr>
          <a:xfrm rot="0">
            <a:off x="10978801" y="3322860"/>
            <a:ext cx="6280499" cy="5568479"/>
          </a:xfrm>
          <a:prstGeom prst="rect">
            <a:avLst/>
          </a:prstGeom>
        </p:spPr>
        <p:txBody>
          <a:bodyPr anchor="t" rtlCol="false" tIns="0" lIns="0" bIns="0" rIns="0">
            <a:spAutoFit/>
          </a:bodyPr>
          <a:lstStyle/>
          <a:p>
            <a:pPr algn="just">
              <a:lnSpc>
                <a:spcPts val="4044"/>
              </a:lnSpc>
            </a:pPr>
            <a:r>
              <a:rPr lang="en-US" sz="2889">
                <a:solidFill>
                  <a:srgbClr val="18072B"/>
                </a:solidFill>
                <a:latin typeface="Kollektif"/>
              </a:rPr>
              <a:t>In our expectations with the project we have:</a:t>
            </a:r>
          </a:p>
          <a:p>
            <a:pPr algn="just">
              <a:lnSpc>
                <a:spcPts val="4044"/>
              </a:lnSpc>
            </a:pPr>
            <a:r>
              <a:rPr lang="en-US" sz="2889">
                <a:solidFill>
                  <a:srgbClr val="18072B"/>
                </a:solidFill>
                <a:latin typeface="Kollektif"/>
              </a:rPr>
              <a:t>-To be part of universities and other institutions and thus be able to reach more students..</a:t>
            </a:r>
          </a:p>
          <a:p>
            <a:pPr algn="just">
              <a:lnSpc>
                <a:spcPts val="4044"/>
              </a:lnSpc>
            </a:pPr>
            <a:r>
              <a:rPr lang="en-US" sz="2889">
                <a:solidFill>
                  <a:srgbClr val="18072B"/>
                </a:solidFill>
                <a:latin typeface="Kollektif"/>
              </a:rPr>
              <a:t>-To make the page grow with the help of the students themselves..</a:t>
            </a:r>
          </a:p>
          <a:p>
            <a:pPr algn="just">
              <a:lnSpc>
                <a:spcPts val="4044"/>
              </a:lnSpc>
            </a:pPr>
            <a:r>
              <a:rPr lang="en-US" sz="2889">
                <a:solidFill>
                  <a:srgbClr val="18072B"/>
                </a:solidFill>
                <a:latin typeface="Kollektif"/>
              </a:rPr>
              <a:t>-contribute to the upcoming training and be part of their training so that they can find in the project what they are truly looking for..</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8072B"/>
        </a:solidFill>
      </p:bgPr>
    </p:bg>
    <p:spTree>
      <p:nvGrpSpPr>
        <p:cNvPr id="1" name=""/>
        <p:cNvGrpSpPr/>
        <p:nvPr/>
      </p:nvGrpSpPr>
      <p:grpSpPr>
        <a:xfrm>
          <a:off x="0" y="0"/>
          <a:ext cx="0" cy="0"/>
          <a:chOff x="0" y="0"/>
          <a:chExt cx="0" cy="0"/>
        </a:xfrm>
      </p:grpSpPr>
      <p:sp>
        <p:nvSpPr>
          <p:cNvPr name="TextBox 2" id="2"/>
          <p:cNvSpPr txBox="true"/>
          <p:nvPr/>
        </p:nvSpPr>
        <p:spPr>
          <a:xfrm rot="0">
            <a:off x="0" y="1740533"/>
            <a:ext cx="7856167" cy="869188"/>
          </a:xfrm>
          <a:prstGeom prst="rect">
            <a:avLst/>
          </a:prstGeom>
        </p:spPr>
        <p:txBody>
          <a:bodyPr anchor="t" rtlCol="false" tIns="0" lIns="0" bIns="0" rIns="0">
            <a:spAutoFit/>
          </a:bodyPr>
          <a:lstStyle/>
          <a:p>
            <a:pPr>
              <a:lnSpc>
                <a:spcPts val="6776"/>
              </a:lnSpc>
            </a:pPr>
            <a:r>
              <a:rPr lang="en-US" sz="5600">
                <a:solidFill>
                  <a:srgbClr val="FFFFFF"/>
                </a:solidFill>
                <a:latin typeface="Roboto Bold"/>
              </a:rPr>
              <a:t>What is:</a:t>
            </a:r>
          </a:p>
        </p:txBody>
      </p:sp>
      <p:sp>
        <p:nvSpPr>
          <p:cNvPr name="TextBox 3" id="3"/>
          <p:cNvSpPr txBox="true"/>
          <p:nvPr/>
        </p:nvSpPr>
        <p:spPr>
          <a:xfrm rot="0">
            <a:off x="10338319" y="974896"/>
            <a:ext cx="6825941" cy="604581"/>
          </a:xfrm>
          <a:prstGeom prst="rect">
            <a:avLst/>
          </a:prstGeom>
        </p:spPr>
        <p:txBody>
          <a:bodyPr anchor="t" rtlCol="false" tIns="0" lIns="0" bIns="0" rIns="0">
            <a:spAutoFit/>
          </a:bodyPr>
          <a:lstStyle/>
          <a:p>
            <a:pPr algn="ctr">
              <a:lnSpc>
                <a:spcPts val="4903"/>
              </a:lnSpc>
            </a:pPr>
            <a:r>
              <a:rPr lang="en-US" sz="3184">
                <a:solidFill>
                  <a:srgbClr val="FFFFFF"/>
                </a:solidFill>
                <a:latin typeface="Roboto Bold"/>
              </a:rPr>
              <a:t>Node Tech</a:t>
            </a:r>
          </a:p>
        </p:txBody>
      </p:sp>
      <p:sp>
        <p:nvSpPr>
          <p:cNvPr name="TextBox 4" id="4"/>
          <p:cNvSpPr txBox="true"/>
          <p:nvPr/>
        </p:nvSpPr>
        <p:spPr>
          <a:xfrm rot="0">
            <a:off x="10649025" y="2265277"/>
            <a:ext cx="6610275" cy="1482834"/>
          </a:xfrm>
          <a:prstGeom prst="rect">
            <a:avLst/>
          </a:prstGeom>
        </p:spPr>
        <p:txBody>
          <a:bodyPr anchor="t" rtlCol="false" tIns="0" lIns="0" bIns="0" rIns="0">
            <a:spAutoFit/>
          </a:bodyPr>
          <a:lstStyle/>
          <a:p>
            <a:pPr>
              <a:lnSpc>
                <a:spcPts val="2942"/>
              </a:lnSpc>
            </a:pPr>
            <a:r>
              <a:rPr lang="en-US" sz="2102">
                <a:solidFill>
                  <a:srgbClr val="FFFFFF"/>
                </a:solidFill>
                <a:latin typeface="Kollektif"/>
              </a:rPr>
              <a:t>Node tech is a small platform that seeks to provide information on various topics, we are not limited to a single topic because the main idea of Node Tech is to reach different people and thus grow its community</a:t>
            </a:r>
          </a:p>
        </p:txBody>
      </p:sp>
      <p:sp>
        <p:nvSpPr>
          <p:cNvPr name="Freeform 5" id="5"/>
          <p:cNvSpPr/>
          <p:nvPr/>
        </p:nvSpPr>
        <p:spPr>
          <a:xfrm flipH="false" flipV="false" rot="0">
            <a:off x="-137998" y="2609720"/>
            <a:ext cx="6873872" cy="162473"/>
          </a:xfrm>
          <a:custGeom>
            <a:avLst/>
            <a:gdLst/>
            <a:ahLst/>
            <a:cxnLst/>
            <a:rect r="r" b="b" t="t" l="l"/>
            <a:pathLst>
              <a:path h="162473" w="6873872">
                <a:moveTo>
                  <a:pt x="0" y="0"/>
                </a:moveTo>
                <a:lnTo>
                  <a:pt x="6873873" y="0"/>
                </a:lnTo>
                <a:lnTo>
                  <a:pt x="6873873" y="162474"/>
                </a:lnTo>
                <a:lnTo>
                  <a:pt x="0" y="16247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9144000" y="2341477"/>
            <a:ext cx="1149291" cy="1149291"/>
          </a:xfrm>
          <a:custGeom>
            <a:avLst/>
            <a:gdLst/>
            <a:ahLst/>
            <a:cxnLst/>
            <a:rect r="r" b="b" t="t" l="l"/>
            <a:pathLst>
              <a:path h="1149291" w="1149291">
                <a:moveTo>
                  <a:pt x="0" y="0"/>
                </a:moveTo>
                <a:lnTo>
                  <a:pt x="1149291" y="0"/>
                </a:lnTo>
                <a:lnTo>
                  <a:pt x="1149291" y="1149291"/>
                </a:lnTo>
                <a:lnTo>
                  <a:pt x="0" y="114929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10566808" y="4303561"/>
            <a:ext cx="6692492" cy="2239423"/>
          </a:xfrm>
          <a:prstGeom prst="rect">
            <a:avLst/>
          </a:prstGeom>
        </p:spPr>
        <p:txBody>
          <a:bodyPr anchor="t" rtlCol="false" tIns="0" lIns="0" bIns="0" rIns="0">
            <a:spAutoFit/>
          </a:bodyPr>
          <a:lstStyle/>
          <a:p>
            <a:pPr>
              <a:lnSpc>
                <a:spcPts val="2979"/>
              </a:lnSpc>
            </a:pPr>
            <a:r>
              <a:rPr lang="en-US" sz="2128">
                <a:solidFill>
                  <a:srgbClr val="FFFFFF"/>
                </a:solidFill>
                <a:latin typeface="Kollektif"/>
              </a:rPr>
              <a:t>At Node Tech we have identified that not everyone learns in the same way and much less at the same pace, this is where we come into action, where our users can not only visualize in an organized and detailed way all the topics that our collaborators have been able to create to provide the best collaboration.</a:t>
            </a:r>
          </a:p>
        </p:txBody>
      </p:sp>
      <p:sp>
        <p:nvSpPr>
          <p:cNvPr name="Freeform 8" id="8"/>
          <p:cNvSpPr/>
          <p:nvPr/>
        </p:nvSpPr>
        <p:spPr>
          <a:xfrm flipH="false" flipV="false" rot="0">
            <a:off x="9144000" y="4379761"/>
            <a:ext cx="1163585" cy="1163585"/>
          </a:xfrm>
          <a:custGeom>
            <a:avLst/>
            <a:gdLst/>
            <a:ahLst/>
            <a:cxnLst/>
            <a:rect r="r" b="b" t="t" l="l"/>
            <a:pathLst>
              <a:path h="1163585" w="1163585">
                <a:moveTo>
                  <a:pt x="0" y="0"/>
                </a:moveTo>
                <a:lnTo>
                  <a:pt x="1163585" y="0"/>
                </a:lnTo>
                <a:lnTo>
                  <a:pt x="1163585" y="1163585"/>
                </a:lnTo>
                <a:lnTo>
                  <a:pt x="0" y="116358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10519533" y="6991424"/>
            <a:ext cx="6869258" cy="1926777"/>
          </a:xfrm>
          <a:prstGeom prst="rect">
            <a:avLst/>
          </a:prstGeom>
        </p:spPr>
        <p:txBody>
          <a:bodyPr anchor="t" rtlCol="false" tIns="0" lIns="0" bIns="0" rIns="0">
            <a:spAutoFit/>
          </a:bodyPr>
          <a:lstStyle/>
          <a:p>
            <a:pPr>
              <a:lnSpc>
                <a:spcPts val="3058"/>
              </a:lnSpc>
            </a:pPr>
            <a:r>
              <a:rPr lang="en-US" sz="2184">
                <a:solidFill>
                  <a:srgbClr val="FFFFFF"/>
                </a:solidFill>
                <a:latin typeface="Kollektif"/>
              </a:rPr>
              <a:t>Node tech is a project that seeks to provide support so that all people, whether students or self-taught, can enjoy and resolve their concerns and can also share some of their knowledge by accessing the section of authors...</a:t>
            </a:r>
          </a:p>
        </p:txBody>
      </p:sp>
      <p:sp>
        <p:nvSpPr>
          <p:cNvPr name="Freeform 10" id="10"/>
          <p:cNvSpPr/>
          <p:nvPr/>
        </p:nvSpPr>
        <p:spPr>
          <a:xfrm flipH="false" flipV="false" rot="0">
            <a:off x="9144000" y="7024899"/>
            <a:ext cx="1194319" cy="1194319"/>
          </a:xfrm>
          <a:custGeom>
            <a:avLst/>
            <a:gdLst/>
            <a:ahLst/>
            <a:cxnLst/>
            <a:rect r="r" b="b" t="t" l="l"/>
            <a:pathLst>
              <a:path h="1194319" w="1194319">
                <a:moveTo>
                  <a:pt x="0" y="0"/>
                </a:moveTo>
                <a:lnTo>
                  <a:pt x="1194319" y="0"/>
                </a:lnTo>
                <a:lnTo>
                  <a:pt x="1194319" y="1194319"/>
                </a:lnTo>
                <a:lnTo>
                  <a:pt x="0" y="119431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false" rot="0">
            <a:off x="1305228" y="4519297"/>
            <a:ext cx="4744934" cy="4739003"/>
          </a:xfrm>
          <a:custGeom>
            <a:avLst/>
            <a:gdLst/>
            <a:ahLst/>
            <a:cxnLst/>
            <a:rect r="r" b="b" t="t" l="l"/>
            <a:pathLst>
              <a:path h="4739003" w="4744934">
                <a:moveTo>
                  <a:pt x="0" y="0"/>
                </a:moveTo>
                <a:lnTo>
                  <a:pt x="4744934" y="0"/>
                </a:lnTo>
                <a:lnTo>
                  <a:pt x="4744934" y="4739003"/>
                </a:lnTo>
                <a:lnTo>
                  <a:pt x="0" y="4739003"/>
                </a:lnTo>
                <a:lnTo>
                  <a:pt x="0" y="0"/>
                </a:lnTo>
                <a:close/>
              </a:path>
            </a:pathLst>
          </a:custGeom>
          <a:blipFill>
            <a:blip r:embed="rId6">
              <a:alphaModFix amt="63000"/>
              <a:extLst>
                <a:ext uri="{96DAC541-7B7A-43D3-8B79-37D633B846F1}">
                  <asvg:svgBlip xmlns:asvg="http://schemas.microsoft.com/office/drawing/2016/SVG/main" r:embed="rId7"/>
                </a:ext>
              </a:extLst>
            </a:blip>
            <a:stretch>
              <a:fillRect l="0" t="0" r="0" b="0"/>
            </a:stretch>
          </a:blipFill>
        </p:spPr>
      </p:sp>
      <p:sp>
        <p:nvSpPr>
          <p:cNvPr name="TextBox 12" id="12"/>
          <p:cNvSpPr txBox="true"/>
          <p:nvPr/>
        </p:nvSpPr>
        <p:spPr>
          <a:xfrm rot="0">
            <a:off x="-500778" y="4793142"/>
            <a:ext cx="8356945" cy="2333122"/>
          </a:xfrm>
          <a:prstGeom prst="rect">
            <a:avLst/>
          </a:prstGeom>
        </p:spPr>
        <p:txBody>
          <a:bodyPr anchor="t" rtlCol="false" tIns="0" lIns="0" bIns="0" rIns="0">
            <a:spAutoFit/>
          </a:bodyPr>
          <a:lstStyle/>
          <a:p>
            <a:pPr algn="ctr">
              <a:lnSpc>
                <a:spcPts val="19250"/>
              </a:lnSpc>
            </a:pPr>
            <a:r>
              <a:rPr lang="en-US" sz="13750">
                <a:solidFill>
                  <a:srgbClr val="FFFFFF"/>
                </a:solidFill>
                <a:latin typeface="Blanka Bold"/>
              </a:rPr>
              <a:t>Node</a:t>
            </a:r>
          </a:p>
        </p:txBody>
      </p:sp>
      <p:sp>
        <p:nvSpPr>
          <p:cNvPr name="TextBox 13" id="13"/>
          <p:cNvSpPr txBox="true"/>
          <p:nvPr/>
        </p:nvSpPr>
        <p:spPr>
          <a:xfrm rot="0">
            <a:off x="-500778" y="6356059"/>
            <a:ext cx="8356945" cy="2599040"/>
          </a:xfrm>
          <a:prstGeom prst="rect">
            <a:avLst/>
          </a:prstGeom>
        </p:spPr>
        <p:txBody>
          <a:bodyPr anchor="t" rtlCol="false" tIns="0" lIns="0" bIns="0" rIns="0">
            <a:spAutoFit/>
          </a:bodyPr>
          <a:lstStyle/>
          <a:p>
            <a:pPr algn="ctr">
              <a:lnSpc>
                <a:spcPts val="21346"/>
              </a:lnSpc>
            </a:pPr>
            <a:r>
              <a:rPr lang="en-US" sz="15247">
                <a:solidFill>
                  <a:srgbClr val="FFFFFF"/>
                </a:solidFill>
                <a:latin typeface="Blinker Bold"/>
              </a:rPr>
              <a:t>TECH</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DAF7-Ishsm4</dc:identifier>
  <dcterms:modified xsi:type="dcterms:W3CDTF">2011-08-01T06:04:30Z</dcterms:modified>
  <cp:revision>1</cp:revision>
  <dc:title>Node tech</dc:title>
</cp:coreProperties>
</file>

<file path=docProps/thumbnail.jpeg>
</file>